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4" r:id="rId9"/>
  </p:sldIdLst>
  <p:sldSz cx="9906000" cy="6858000" type="A4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" y="-1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220BB-BCED-1E46-89D5-CCA11E450FE2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F5A93-3C27-B34A-9F02-52AAC0D8D4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204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A50D42-C9CD-4801-B293-61D1F53EC57E}" type="datetimeFigureOut">
              <a:rPr lang="de-DE" smtClean="0"/>
              <a:pPr/>
              <a:t>15.10.2014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iegel.de/politik/ausland/licht-fuer-die-aermsten-flaschentrick-erleuchtet-manilas-slums-a-783898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hyperlink" Target="http://phet.colorado.edu/sims/bending-light/bending-light_de.jnlp" TargetMode="Externa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hyperlink" Target="http://www.webquests.ch/pics/upload/4423/Methodenkarte%20_Wie%20erstelle%20ich%20Plakate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hyperlink" Target="http://www.spiegel.de/politik/ausland/licht-fuer-die-aermsten-flaschentrick-erleuchtet-manilas-slums-a-783898.html" TargetMode="External"/><Relationship Id="rId5" Type="http://schemas.openxmlformats.org/officeDocument/2006/relationships/slide" Target="slide5.xml"/><Relationship Id="rId15" Type="http://schemas.openxmlformats.org/officeDocument/2006/relationships/image" Target="../media/image6.png"/><Relationship Id="rId10" Type="http://schemas.openxmlformats.org/officeDocument/2006/relationships/hyperlink" Target="http://de.wikipedia.org/wiki/Liter_of_Light" TargetMode="External"/><Relationship Id="rId4" Type="http://schemas.openxmlformats.org/officeDocument/2006/relationships/slide" Target="slide4.xml"/><Relationship Id="rId9" Type="http://schemas.openxmlformats.org/officeDocument/2006/relationships/hyperlink" Target="http://literoflightswitzerland.org/?l=de" TargetMode="External"/><Relationship Id="rId1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Ein Liter Licht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Liter Licht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378715" y="2060848"/>
            <a:ext cx="165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Bilder einfügen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Index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6549" y="2420888"/>
            <a:ext cx="8089900" cy="2908920"/>
          </a:xfrm>
        </p:spPr>
        <p:txBody>
          <a:bodyPr/>
          <a:lstStyle/>
          <a:p>
            <a:pPr algn="ctr" fontAlgn="t">
              <a:buNone/>
            </a:pPr>
            <a:r>
              <a:rPr lang="de-DE" b="1" dirty="0" smtClean="0"/>
              <a:t>Worum geht es?</a:t>
            </a:r>
          </a:p>
          <a:p>
            <a:pPr algn="ctr" fontAlgn="t">
              <a:buNone/>
            </a:pPr>
            <a:r>
              <a:rPr lang="de-DE" b="1" dirty="0" smtClean="0"/>
              <a:t>Aufgabe</a:t>
            </a:r>
          </a:p>
          <a:p>
            <a:pPr algn="ctr" fontAlgn="t">
              <a:buNone/>
            </a:pPr>
            <a:r>
              <a:rPr lang="de-DE" b="1" dirty="0" smtClean="0"/>
              <a:t>Weg</a:t>
            </a:r>
          </a:p>
          <a:p>
            <a:pPr algn="ctr" fontAlgn="t">
              <a:buNone/>
            </a:pPr>
            <a:r>
              <a:rPr lang="de-DE" b="1" dirty="0" smtClean="0"/>
              <a:t>Quellen / Hilfen</a:t>
            </a:r>
          </a:p>
          <a:p>
            <a:pPr algn="ctr" fontAlgn="t">
              <a:buNone/>
            </a:pPr>
            <a:r>
              <a:rPr lang="de-DE" b="1" dirty="0" smtClean="0"/>
              <a:t>Zusammenfassung</a:t>
            </a:r>
          </a:p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Ein Liter Licht: </a:t>
            </a:r>
            <a:br>
              <a:rPr lang="de-DE" dirty="0" smtClean="0"/>
            </a:br>
            <a:r>
              <a:rPr lang="de-DE" dirty="0" smtClean="0"/>
              <a:t>Worum geht es?</a:t>
            </a:r>
            <a:endParaRPr lang="de-DE" dirty="0"/>
          </a:p>
        </p:txBody>
      </p:sp>
      <p:sp>
        <p:nvSpPr>
          <p:cNvPr id="11" name="Rechteck 10">
            <a:hlinkClick r:id="rId2"/>
          </p:cNvPr>
          <p:cNvSpPr/>
          <p:nvPr/>
        </p:nvSpPr>
        <p:spPr>
          <a:xfrm>
            <a:off x="2612740" y="4077073"/>
            <a:ext cx="495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smtClean="0"/>
              <a:t>http://www.spiegel.de/politik/ausland/licht-fuer-die-aermsten-flaschentrick-erleuchtet-manilas-slums-a-783898.html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2534732" y="3284984"/>
            <a:ext cx="5304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Bild einfügen z. B. wie in unten angegebener Quelle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099250"/>
          </a:xfrm>
        </p:spPr>
        <p:txBody>
          <a:bodyPr/>
          <a:lstStyle/>
          <a:p>
            <a:r>
              <a:rPr lang="de-DE" dirty="0" smtClean="0"/>
              <a:t>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541" y="1600201"/>
            <a:ext cx="8346927" cy="452596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3500" dirty="0" smtClean="0"/>
              <a:t>Findet heraus, wie das Licht durch die Flasche ins Innere der Hütte gelangt!</a:t>
            </a:r>
          </a:p>
          <a:p>
            <a:pPr marL="644652" lvl="1" indent="-342900">
              <a:buFont typeface="Wingdings" pitchFamily="2" charset="2"/>
              <a:buChar char="§"/>
            </a:pPr>
            <a:r>
              <a:rPr lang="de-DE" sz="3100" dirty="0" smtClean="0"/>
              <a:t>Baut eine „Liter </a:t>
            </a:r>
            <a:r>
              <a:rPr lang="de-DE" sz="3100" dirty="0" err="1" smtClean="0"/>
              <a:t>of</a:t>
            </a:r>
            <a:r>
              <a:rPr lang="de-DE" sz="3100" dirty="0" smtClean="0"/>
              <a:t> Light“ – Flasche.</a:t>
            </a:r>
          </a:p>
          <a:p>
            <a:pPr marL="644652" lvl="1" indent="-342900">
              <a:buFont typeface="Wingdings" pitchFamily="2" charset="2"/>
              <a:buChar char="§"/>
            </a:pPr>
            <a:r>
              <a:rPr lang="de-DE" sz="3200" dirty="0" smtClean="0"/>
              <a:t>Führt ein Experiment durch, um herauszufinden, wie die Flasche funktioniert.</a:t>
            </a:r>
          </a:p>
          <a:p>
            <a:pPr marL="644652" lvl="1" indent="-342900">
              <a:buFont typeface="Wingdings" pitchFamily="2" charset="2"/>
              <a:buChar char="§"/>
            </a:pPr>
            <a:r>
              <a:rPr lang="de-DE" sz="3200" dirty="0" smtClean="0"/>
              <a:t>Erstellt ein Plakat, auf dem Ihr erklärt, wie das Licht durch die Flasche geleitet wird.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9551" y="548680"/>
            <a:ext cx="8089900" cy="864096"/>
          </a:xfrm>
        </p:spPr>
        <p:txBody>
          <a:bodyPr>
            <a:normAutofit/>
          </a:bodyPr>
          <a:lstStyle/>
          <a:p>
            <a:r>
              <a:rPr lang="de-DE" dirty="0" smtClean="0"/>
              <a:t>Weg </a:t>
            </a:r>
            <a:r>
              <a:rPr lang="de-DE" sz="2000" dirty="0" smtClean="0"/>
              <a:t>Arbeitet in Dreiergruppen (außer 2a und 2b.)!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541" y="1484784"/>
            <a:ext cx="8268919" cy="2880320"/>
          </a:xfrm>
        </p:spPr>
        <p:txBody>
          <a:bodyPr>
            <a:noAutofit/>
          </a:bodyPr>
          <a:lstStyle/>
          <a:p>
            <a:pPr marL="550926" indent="-514350">
              <a:buNone/>
            </a:pPr>
            <a:r>
              <a:rPr lang="en-GB" sz="1600" b="1" u="sng" dirty="0" smtClean="0"/>
              <a:t>1. </a:t>
            </a:r>
            <a:r>
              <a:rPr lang="en-GB" sz="1600" b="1" u="sng" dirty="0" err="1" smtClean="0"/>
              <a:t>Baut</a:t>
            </a:r>
            <a:r>
              <a:rPr lang="en-GB" sz="1600" b="1" u="sng" dirty="0" smtClean="0"/>
              <a:t> </a:t>
            </a:r>
            <a:r>
              <a:rPr lang="en-GB" sz="1600" b="1" u="sng" dirty="0" err="1" smtClean="0"/>
              <a:t>eine</a:t>
            </a:r>
            <a:r>
              <a:rPr lang="en-GB" sz="1600" b="1" u="sng" dirty="0" smtClean="0"/>
              <a:t> “</a:t>
            </a:r>
            <a:r>
              <a:rPr lang="en-GB" sz="1600" b="1" u="sng" dirty="0" err="1" smtClean="0"/>
              <a:t>Liter</a:t>
            </a:r>
            <a:r>
              <a:rPr lang="en-GB" sz="1600" b="1" u="sng" dirty="0" smtClean="0"/>
              <a:t> of Light”- </a:t>
            </a:r>
            <a:r>
              <a:rPr lang="en-GB" sz="1600" b="1" u="sng" dirty="0" err="1" smtClean="0"/>
              <a:t>Flasche</a:t>
            </a:r>
            <a:r>
              <a:rPr lang="en-GB" sz="1600" b="1" u="sng" dirty="0" smtClean="0"/>
              <a:t>:</a:t>
            </a:r>
            <a:endParaRPr lang="en-GB" sz="1400" dirty="0" smtClean="0"/>
          </a:p>
          <a:p>
            <a:pPr marL="370800" indent="-226800"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GB" sz="1400" dirty="0" err="1" smtClean="0"/>
              <a:t>Baut</a:t>
            </a:r>
            <a:r>
              <a:rPr lang="en-GB" sz="1400" dirty="0" smtClean="0"/>
              <a:t> die </a:t>
            </a:r>
            <a:r>
              <a:rPr lang="en-GB" sz="1400" dirty="0" err="1" smtClean="0"/>
              <a:t>Flasche</a:t>
            </a:r>
            <a:r>
              <a:rPr lang="en-GB" sz="1400" dirty="0" smtClean="0"/>
              <a:t> </a:t>
            </a:r>
            <a:r>
              <a:rPr lang="en-GB" sz="1400" dirty="0" err="1" smtClean="0"/>
              <a:t>mit</a:t>
            </a:r>
            <a:r>
              <a:rPr lang="en-GB" sz="1400" dirty="0" smtClean="0"/>
              <a:t> </a:t>
            </a:r>
            <a:r>
              <a:rPr lang="en-GB" sz="1400" dirty="0" err="1" smtClean="0"/>
              <a:t>einfachen</a:t>
            </a:r>
            <a:r>
              <a:rPr lang="en-GB" sz="1400" dirty="0" smtClean="0"/>
              <a:t> </a:t>
            </a:r>
            <a:r>
              <a:rPr lang="en-GB" sz="1400" dirty="0" err="1" smtClean="0"/>
              <a:t>Materialien</a:t>
            </a:r>
            <a:r>
              <a:rPr lang="en-GB" sz="1400" dirty="0" smtClean="0"/>
              <a:t> </a:t>
            </a:r>
            <a:r>
              <a:rPr lang="en-GB" sz="1400" dirty="0" err="1" smtClean="0"/>
              <a:t>nach</a:t>
            </a:r>
            <a:r>
              <a:rPr lang="en-GB" sz="1400" dirty="0" smtClean="0"/>
              <a:t> (</a:t>
            </a:r>
            <a:r>
              <a:rPr lang="en-GB" sz="1400" dirty="0" err="1" smtClean="0"/>
              <a:t>Pappe</a:t>
            </a:r>
            <a:r>
              <a:rPr lang="en-GB" sz="1400" dirty="0" smtClean="0"/>
              <a:t> </a:t>
            </a:r>
            <a:r>
              <a:rPr lang="en-GB" sz="1400" dirty="0" err="1" smtClean="0"/>
              <a:t>statt</a:t>
            </a:r>
            <a:r>
              <a:rPr lang="en-GB" sz="1400" dirty="0" smtClean="0"/>
              <a:t> </a:t>
            </a:r>
            <a:r>
              <a:rPr lang="en-GB" sz="1400" dirty="0" err="1" smtClean="0"/>
              <a:t>Wellblech</a:t>
            </a:r>
            <a:r>
              <a:rPr lang="en-GB" sz="1400" dirty="0" smtClean="0"/>
              <a:t>, </a:t>
            </a:r>
            <a:r>
              <a:rPr lang="en-GB" sz="1400" dirty="0" err="1" smtClean="0"/>
              <a:t>Weglassen</a:t>
            </a:r>
            <a:r>
              <a:rPr lang="en-GB" sz="1400" dirty="0" smtClean="0"/>
              <a:t> </a:t>
            </a:r>
            <a:r>
              <a:rPr lang="en-GB" sz="1400" dirty="0" err="1" smtClean="0"/>
              <a:t>der</a:t>
            </a:r>
            <a:r>
              <a:rPr lang="en-GB" sz="1400" dirty="0" smtClean="0"/>
              <a:t> </a:t>
            </a:r>
            <a:r>
              <a:rPr lang="en-GB" sz="1400" dirty="0" err="1" smtClean="0"/>
              <a:t>Chlorbleiche</a:t>
            </a:r>
            <a:r>
              <a:rPr lang="en-GB" sz="1400" dirty="0" smtClean="0"/>
              <a:t>) und </a:t>
            </a:r>
            <a:r>
              <a:rPr lang="en-GB" sz="1400" dirty="0" err="1" smtClean="0"/>
              <a:t>probiert</a:t>
            </a:r>
            <a:r>
              <a:rPr lang="en-GB" sz="1400" dirty="0" smtClean="0"/>
              <a:t> </a:t>
            </a:r>
            <a:r>
              <a:rPr lang="en-GB" sz="1400" dirty="0" err="1" smtClean="0"/>
              <a:t>sie</a:t>
            </a:r>
            <a:r>
              <a:rPr lang="en-GB" sz="1400" dirty="0" smtClean="0"/>
              <a:t> </a:t>
            </a:r>
            <a:r>
              <a:rPr lang="en-GB" sz="1400" dirty="0" err="1" smtClean="0"/>
              <a:t>aus</a:t>
            </a:r>
            <a:r>
              <a:rPr lang="en-GB" sz="1400" dirty="0" smtClean="0"/>
              <a:t>!</a:t>
            </a:r>
          </a:p>
          <a:p>
            <a:pPr marL="370800" indent="-226800"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GB" sz="1400" dirty="0" err="1" smtClean="0"/>
              <a:t>Dokumentiert</a:t>
            </a:r>
            <a:r>
              <a:rPr lang="en-GB" sz="1400" dirty="0" smtClean="0"/>
              <a:t> </a:t>
            </a:r>
            <a:r>
              <a:rPr lang="en-GB" sz="1400" dirty="0" err="1" smtClean="0"/>
              <a:t>euer</a:t>
            </a:r>
            <a:r>
              <a:rPr lang="en-GB" sz="1400" dirty="0" smtClean="0"/>
              <a:t> </a:t>
            </a:r>
            <a:r>
              <a:rPr lang="en-GB" sz="1400" dirty="0" err="1" smtClean="0"/>
              <a:t>Vorgehen</a:t>
            </a:r>
            <a:r>
              <a:rPr lang="en-GB" sz="1400" dirty="0" smtClean="0"/>
              <a:t> auf </a:t>
            </a:r>
            <a:r>
              <a:rPr lang="en-GB" sz="1400" dirty="0" err="1" smtClean="0"/>
              <a:t>dem</a:t>
            </a:r>
            <a:r>
              <a:rPr lang="en-GB" sz="1400" dirty="0" smtClean="0"/>
              <a:t> </a:t>
            </a:r>
            <a:r>
              <a:rPr lang="en-GB" sz="1400" dirty="0" err="1" smtClean="0"/>
              <a:t>Plakat</a:t>
            </a:r>
            <a:r>
              <a:rPr lang="en-GB" sz="1400" dirty="0" smtClean="0"/>
              <a:t>!</a:t>
            </a:r>
          </a:p>
          <a:p>
            <a:pPr marL="550926" indent="-514350">
              <a:buNone/>
            </a:pPr>
            <a:endParaRPr lang="en-GB" sz="1400" dirty="0" smtClean="0"/>
          </a:p>
          <a:p>
            <a:pPr marL="550926" indent="-514350">
              <a:buNone/>
            </a:pPr>
            <a:r>
              <a:rPr lang="de-DE" sz="1600" b="1" u="sng" dirty="0" smtClean="0"/>
              <a:t>2. Wie funktioniert die Flasche? </a:t>
            </a:r>
            <a:r>
              <a:rPr lang="de-DE" sz="1400" b="1" dirty="0" smtClean="0"/>
              <a:t>  </a:t>
            </a:r>
            <a:endParaRPr lang="en-GB" sz="1400" b="1" dirty="0" smtClean="0"/>
          </a:p>
          <a:p>
            <a:pPr marL="370800" indent="-226800"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de-DE" sz="1400" dirty="0" smtClean="0"/>
              <a:t>Führt mit der </a:t>
            </a:r>
            <a:r>
              <a:rPr lang="de-DE" sz="1400" dirty="0" err="1" smtClean="0"/>
              <a:t>Lichtbox</a:t>
            </a:r>
            <a:r>
              <a:rPr lang="de-DE" sz="1400" dirty="0" smtClean="0"/>
              <a:t> und dem rechteckigen Plexiglasstück (als Modell für die Flasche, s. Bild) ein Experiment durch: Lasst das Licht in verschiedenen Winkeln einfallen und dokumentiert die Lichtwege! Führt das Experiment dem Lehrer vor!</a:t>
            </a:r>
          </a:p>
          <a:p>
            <a:pPr marL="370800" indent="-226800"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de-DE" sz="1400" dirty="0" smtClean="0"/>
              <a:t>Zeichnet auf dem Plakat mindestens zwei verschiedene Lichtwege durch die Flasche und beschreibt diese mit je einem Satz!</a:t>
            </a:r>
          </a:p>
        </p:txBody>
      </p:sp>
      <p:grpSp>
        <p:nvGrpSpPr>
          <p:cNvPr id="29" name="Gruppieren 28"/>
          <p:cNvGrpSpPr/>
          <p:nvPr/>
        </p:nvGrpSpPr>
        <p:grpSpPr>
          <a:xfrm>
            <a:off x="3548844" y="4149080"/>
            <a:ext cx="5538615" cy="2016224"/>
            <a:chOff x="2987824" y="4149080"/>
            <a:chExt cx="5112568" cy="2016224"/>
          </a:xfrm>
        </p:grpSpPr>
        <p:sp>
          <p:nvSpPr>
            <p:cNvPr id="8" name="Rechteck 7"/>
            <p:cNvSpPr/>
            <p:nvPr/>
          </p:nvSpPr>
          <p:spPr>
            <a:xfrm>
              <a:off x="4788024" y="4797152"/>
              <a:ext cx="504056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" name="Gerade Verbindung 9"/>
            <p:cNvCxnSpPr/>
            <p:nvPr/>
          </p:nvCxnSpPr>
          <p:spPr>
            <a:xfrm>
              <a:off x="4139952" y="5229200"/>
              <a:ext cx="64807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5292080" y="5229200"/>
              <a:ext cx="64807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4211960" y="414908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mit Pfeil 13"/>
            <p:cNvCxnSpPr>
              <a:stCxn id="12" idx="5"/>
            </p:cNvCxnSpPr>
            <p:nvPr/>
          </p:nvCxnSpPr>
          <p:spPr>
            <a:xfrm>
              <a:off x="4457811" y="4394931"/>
              <a:ext cx="402221" cy="330213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>
              <a:stCxn id="12" idx="5"/>
            </p:cNvCxnSpPr>
            <p:nvPr/>
          </p:nvCxnSpPr>
          <p:spPr>
            <a:xfrm>
              <a:off x="4457811" y="4394931"/>
              <a:ext cx="258205" cy="546237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bgerundete rechteckige Legende 25"/>
            <p:cNvSpPr/>
            <p:nvPr/>
          </p:nvSpPr>
          <p:spPr>
            <a:xfrm>
              <a:off x="5652120" y="4509120"/>
              <a:ext cx="792088" cy="360040"/>
            </a:xfrm>
            <a:prstGeom prst="wedgeRoundRectCallout">
              <a:avLst>
                <a:gd name="adj1" fmla="val -31095"/>
                <a:gd name="adj2" fmla="val 134074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rgbClr val="000000"/>
                  </a:solidFill>
                </a:rPr>
                <a:t>Dach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27" name="Abgerundete rechteckige Legende 26"/>
            <p:cNvSpPr/>
            <p:nvPr/>
          </p:nvSpPr>
          <p:spPr>
            <a:xfrm>
              <a:off x="6156176" y="5157192"/>
              <a:ext cx="1944216" cy="576064"/>
            </a:xfrm>
            <a:prstGeom prst="wedgeRoundRectCallout">
              <a:avLst>
                <a:gd name="adj1" fmla="val -92509"/>
                <a:gd name="adj2" fmla="val 41721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rgbClr val="000000"/>
                  </a:solidFill>
                </a:rPr>
                <a:t>Plexiglas / Flasche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28" name="Abgerundete rechteckige Legende 27"/>
            <p:cNvSpPr/>
            <p:nvPr/>
          </p:nvSpPr>
          <p:spPr>
            <a:xfrm>
              <a:off x="2987824" y="4509120"/>
              <a:ext cx="792088" cy="360040"/>
            </a:xfrm>
            <a:prstGeom prst="wedgeRoundRectCallout">
              <a:avLst>
                <a:gd name="adj1" fmla="val 141018"/>
                <a:gd name="adj2" fmla="val 27868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rgbClr val="000000"/>
                  </a:solidFill>
                </a:rPr>
                <a:t>Licht</a:t>
              </a:r>
              <a:endParaRPr lang="de-DE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7"/>
          <p:cNvGraphicFramePr>
            <a:graphicFrameLocks/>
          </p:cNvGraphicFramePr>
          <p:nvPr/>
        </p:nvGraphicFramePr>
        <p:xfrm>
          <a:off x="484094" y="6309320"/>
          <a:ext cx="8915400" cy="4267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114425"/>
                <a:gridCol w="1114425"/>
                <a:gridCol w="1114425"/>
                <a:gridCol w="1114425"/>
                <a:gridCol w="1114425"/>
                <a:gridCol w="1114425"/>
                <a:gridCol w="1114425"/>
                <a:gridCol w="1114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2" action="ppaction://hlinksldjump"/>
                        </a:rPr>
                        <a:t>Titel</a:t>
                      </a:r>
                      <a:endParaRPr lang="de-DE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3" action="ppaction://hlinksldjump"/>
                        </a:rPr>
                        <a:t>Index</a:t>
                      </a:r>
                      <a:endParaRPr lang="de-DE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4" action="ppaction://hlinksldjump"/>
                        </a:rPr>
                        <a:t>Worum geht es?</a:t>
                      </a:r>
                      <a:endParaRPr lang="de-DE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5" action="ppaction://hlinksldjump"/>
                        </a:rPr>
                        <a:t>Aufgabe</a:t>
                      </a:r>
                      <a:endParaRPr lang="de-DE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6" action="ppaction://hlinksldjump"/>
                        </a:rPr>
                        <a:t>Weg</a:t>
                      </a:r>
                      <a:endParaRPr lang="de-DE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7" action="ppaction://hlinksldjump"/>
                        </a:rPr>
                        <a:t>Quellen</a:t>
                      </a:r>
                      <a:endParaRPr lang="de-DE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8" action="ppaction://hlinksldjump"/>
                        </a:rPr>
                        <a:t>Auswertung</a:t>
                      </a:r>
                      <a:endParaRPr lang="de-DE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hlinkClick r:id="rId8" action="ppaction://hlinksldjump"/>
                        </a:rPr>
                        <a:t>Zusammen-</a:t>
                      </a:r>
                      <a:r>
                        <a:rPr lang="de-DE" sz="1100" dirty="0" err="1" smtClean="0">
                          <a:hlinkClick r:id="rId8" action="ppaction://hlinksldjump"/>
                        </a:rPr>
                        <a:t>fassung</a:t>
                      </a:r>
                      <a:endParaRPr lang="de-DE" sz="1100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8" name="Inhaltsplatzhalter 7"/>
          <p:cNvSpPr txBox="1">
            <a:spLocks noGrp="1"/>
          </p:cNvSpPr>
          <p:nvPr>
            <p:ph idx="1"/>
          </p:nvPr>
        </p:nvSpPr>
        <p:spPr>
          <a:xfrm>
            <a:off x="896550" y="1988841"/>
            <a:ext cx="8112901" cy="392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000" b="1" u="sng" dirty="0" smtClean="0"/>
              <a:t>Liter </a:t>
            </a:r>
            <a:r>
              <a:rPr lang="de-DE" sz="2000" b="1" u="sng" dirty="0" err="1" smtClean="0"/>
              <a:t>of</a:t>
            </a:r>
            <a:r>
              <a:rPr lang="de-DE" sz="2000" b="1" u="sng" dirty="0" smtClean="0"/>
              <a:t> </a:t>
            </a:r>
            <a:r>
              <a:rPr lang="de-DE" sz="2000" b="1" u="sng" dirty="0" err="1" smtClean="0"/>
              <a:t>light</a:t>
            </a:r>
            <a:r>
              <a:rPr lang="de-DE" sz="2000" b="1" u="sng" dirty="0" smtClean="0"/>
              <a:t>-Projekt:</a:t>
            </a:r>
          </a:p>
          <a:p>
            <a:r>
              <a:rPr lang="de-DE" sz="1600" dirty="0" smtClean="0">
                <a:hlinkClick r:id="rId9"/>
              </a:rPr>
              <a:t>http://literoflightswitzerland.org/?l=de</a:t>
            </a:r>
            <a:endParaRPr lang="de-DE" sz="1600" dirty="0" smtClean="0"/>
          </a:p>
          <a:p>
            <a:r>
              <a:rPr lang="de-DE" sz="1600" dirty="0" smtClean="0">
                <a:hlinkClick r:id="rId10"/>
              </a:rPr>
              <a:t>http://de.wikipedia.org/wiki/Liter_of_Light</a:t>
            </a:r>
            <a:endParaRPr lang="de-DE" sz="1600" dirty="0" smtClean="0"/>
          </a:p>
          <a:p>
            <a:r>
              <a:rPr lang="de-DE" sz="1600" dirty="0" smtClean="0">
                <a:hlinkClick r:id="rId11"/>
              </a:rPr>
              <a:t>http://www.spiegel.de/politik/ausland/licht-fuer-die-aermsten-flaschentrick-erleuchtet-manilas-slums-a-783898.html</a:t>
            </a:r>
            <a:r>
              <a:rPr lang="de-DE" sz="1600" dirty="0" smtClean="0"/>
              <a:t> 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2000" b="1" u="sng" dirty="0" smtClean="0"/>
              <a:t>Hilfe </a:t>
            </a:r>
            <a:r>
              <a:rPr lang="de-DE" sz="2000" b="1" u="sng" dirty="0"/>
              <a:t>zur Plakaterstellung:</a:t>
            </a:r>
          </a:p>
          <a:p>
            <a:r>
              <a:rPr lang="de-DE" sz="1600" dirty="0" smtClean="0">
                <a:hlinkClick r:id="rId12"/>
              </a:rPr>
              <a:t>http://www.webquests.ch/pics/upload/4423/Methodenkarte%20_Wie%20erstelle%20ich%20Plakate.pdf</a:t>
            </a:r>
            <a:endParaRPr lang="de-DE" sz="1600" dirty="0" smtClean="0"/>
          </a:p>
          <a:p>
            <a:endParaRPr lang="de-DE" sz="1600" dirty="0" smtClean="0"/>
          </a:p>
          <a:p>
            <a:pPr>
              <a:buNone/>
            </a:pPr>
            <a:r>
              <a:rPr lang="de-DE" sz="2000" b="1" u="sng" dirty="0" smtClean="0"/>
              <a:t>Eine Simulation für schnelle Forscher:</a:t>
            </a:r>
          </a:p>
          <a:p>
            <a:r>
              <a:rPr lang="de-DE" sz="1600" dirty="0" smtClean="0">
                <a:hlinkClick r:id="rId13"/>
              </a:rPr>
              <a:t>http://phet.colorado.edu/sims/bending-light/bending-light_de.jnlp</a:t>
            </a:r>
            <a:endParaRPr lang="de-DE" sz="1600" dirty="0" smtClean="0"/>
          </a:p>
          <a:p>
            <a:endParaRPr lang="de-DE" sz="1600" dirty="0" smtClean="0"/>
          </a:p>
        </p:txBody>
      </p:sp>
      <p:pic>
        <p:nvPicPr>
          <p:cNvPr id="4" name="Picture 2" descr="C:\Users\TJ_2\AppData\Local\Microsoft\Windows\INetCache\IE\A33LNDU1\MC900432678[1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73824"/>
            <a:ext cx="584515" cy="539552"/>
          </a:xfrm>
          <a:prstGeom prst="rect">
            <a:avLst/>
          </a:prstGeom>
          <a:noFill/>
        </p:spPr>
      </p:pic>
      <p:pic>
        <p:nvPicPr>
          <p:cNvPr id="5" name="Picture 3" descr="C:\Users\TJ_2\AppData\Local\Microsoft\Windows\INetCache\IE\MC8DYCQU\MC900432679[1]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311597" y="6264696"/>
            <a:ext cx="594403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6276" y="548681"/>
            <a:ext cx="7545682" cy="986461"/>
          </a:xfrm>
        </p:spPr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18541" y="1412777"/>
            <a:ext cx="826891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Du hast nun herausgefunden, wie Licht an Oberflächen abgelenkt wird und hast damit eine technische Anwendung erklärt.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Vielleicht hast du auch schon herausgefunden, wovon genau die Stärke der Brechung abhängt:</a:t>
            </a:r>
          </a:p>
          <a:p>
            <a:pPr>
              <a:buFontTx/>
              <a:buChar char="-"/>
            </a:pPr>
            <a:r>
              <a:rPr lang="de-DE" dirty="0" smtClean="0"/>
              <a:t> Winkel</a:t>
            </a:r>
          </a:p>
          <a:p>
            <a:pPr>
              <a:buFontTx/>
              <a:buChar char="-"/>
            </a:pPr>
            <a:r>
              <a:rPr lang="de-DE" dirty="0" smtClean="0"/>
              <a:t> Richtung (ins Wasser, aus dem Wasser heraus)</a:t>
            </a:r>
          </a:p>
          <a:p>
            <a:pPr>
              <a:buFontTx/>
              <a:buChar char="-"/>
            </a:pPr>
            <a:r>
              <a:rPr lang="de-DE" dirty="0" smtClean="0"/>
              <a:t> Material (</a:t>
            </a:r>
            <a:r>
              <a:rPr lang="de-DE" i="1" dirty="0" smtClean="0"/>
              <a:t>Medium</a:t>
            </a:r>
            <a:r>
              <a:rPr lang="de-DE" dirty="0" smtClean="0"/>
              <a:t> und seine </a:t>
            </a:r>
            <a:r>
              <a:rPr lang="de-DE" i="1" dirty="0" smtClean="0"/>
              <a:t>optische Dichte</a:t>
            </a:r>
            <a:r>
              <a:rPr lang="de-DE" dirty="0" smtClean="0"/>
              <a:t>)</a:t>
            </a:r>
          </a:p>
          <a:p>
            <a:pPr>
              <a:buFontTx/>
              <a:buChar char="-"/>
            </a:pPr>
            <a:r>
              <a:rPr lang="de-DE" dirty="0"/>
              <a:t> </a:t>
            </a:r>
            <a:r>
              <a:rPr lang="de-DE" dirty="0" smtClean="0"/>
              <a:t>Farbe des Lichts</a:t>
            </a:r>
          </a:p>
          <a:p>
            <a:pPr>
              <a:buFontTx/>
              <a:buChar char="-"/>
            </a:pPr>
            <a:endParaRPr lang="de-DE" dirty="0"/>
          </a:p>
          <a:p>
            <a:r>
              <a:rPr lang="de-DE" dirty="0" smtClean="0"/>
              <a:t>Im Folgenden werden wir dazu genauere Experimente durchführen.</a:t>
            </a:r>
            <a:endParaRPr lang="de-DE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6123130" y="1988840"/>
            <a:ext cx="2262251" cy="1872208"/>
            <a:chOff x="2051720" y="1844824"/>
            <a:chExt cx="2304256" cy="2016224"/>
          </a:xfrm>
        </p:grpSpPr>
        <p:cxnSp>
          <p:nvCxnSpPr>
            <p:cNvPr id="13" name="Gerade Verbindung mit Pfeil 12"/>
            <p:cNvCxnSpPr/>
            <p:nvPr/>
          </p:nvCxnSpPr>
          <p:spPr>
            <a:xfrm>
              <a:off x="2051720" y="1844824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Rechteck 13"/>
            <p:cNvSpPr/>
            <p:nvPr/>
          </p:nvSpPr>
          <p:spPr>
            <a:xfrm>
              <a:off x="2051720" y="2492896"/>
              <a:ext cx="2304256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mit Pfeil 14"/>
            <p:cNvCxnSpPr>
              <a:endCxn id="14" idx="2"/>
            </p:cNvCxnSpPr>
            <p:nvPr/>
          </p:nvCxnSpPr>
          <p:spPr>
            <a:xfrm>
              <a:off x="2771800" y="2492896"/>
              <a:ext cx="43204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/>
            <p:nvPr/>
          </p:nvCxnSpPr>
          <p:spPr>
            <a:xfrm>
              <a:off x="3203848" y="3212976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 flipV="1">
              <a:off x="2771800" y="1916832"/>
              <a:ext cx="504056" cy="576064"/>
            </a:xfrm>
            <a:prstGeom prst="straightConnector1">
              <a:avLst/>
            </a:prstGeom>
            <a:ln w="3175">
              <a:prstDash val="dash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Pin.thmx</Template>
  <TotalTime>0</TotalTime>
  <Words>329</Words>
  <Application>Microsoft Office PowerPoint</Application>
  <PresentationFormat>A4-Papier (210x297 mm)</PresentationFormat>
  <Paragraphs>63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Pin</vt:lpstr>
      <vt:lpstr>Ein Liter Licht</vt:lpstr>
      <vt:lpstr>Ein Liter Licht</vt:lpstr>
      <vt:lpstr>Index</vt:lpstr>
      <vt:lpstr>Ein Liter Licht:  Worum geht es?</vt:lpstr>
      <vt:lpstr>Aufgabe</vt:lpstr>
      <vt:lpstr>Weg Arbeitet in Dreiergruppen (außer 2a und 2b.)!</vt:lpstr>
      <vt:lpstr>Quellen</vt:lpstr>
      <vt:lpstr>Zusammenfassung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 Liter Licht</dc:title>
  <dc:creator>TJ</dc:creator>
  <cp:lastModifiedBy>Dagmar</cp:lastModifiedBy>
  <cp:revision>42</cp:revision>
  <cp:lastPrinted>2014-08-25T13:31:29Z</cp:lastPrinted>
  <dcterms:created xsi:type="dcterms:W3CDTF">2013-11-01T12:45:28Z</dcterms:created>
  <dcterms:modified xsi:type="dcterms:W3CDTF">2014-10-15T11:16:30Z</dcterms:modified>
</cp:coreProperties>
</file>